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10" r:id="rId5"/>
    <p:sldId id="305" r:id="rId6"/>
    <p:sldId id="302" r:id="rId7"/>
    <p:sldId id="286" r:id="rId8"/>
    <p:sldId id="274" r:id="rId9"/>
    <p:sldId id="313" r:id="rId10"/>
    <p:sldId id="314" r:id="rId11"/>
    <p:sldId id="322" r:id="rId12"/>
    <p:sldId id="318" r:id="rId13"/>
    <p:sldId id="319" r:id="rId14"/>
    <p:sldId id="320" r:id="rId15"/>
    <p:sldId id="315" r:id="rId16"/>
    <p:sldId id="316" r:id="rId17"/>
    <p:sldId id="323" r:id="rId18"/>
    <p:sldId id="317" r:id="rId19"/>
    <p:sldId id="324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ED6"/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447" autoAdjust="0"/>
  </p:normalViewPr>
  <p:slideViewPr>
    <p:cSldViewPr snapToGrid="0">
      <p:cViewPr varScale="1">
        <p:scale>
          <a:sx n="82" d="100"/>
          <a:sy n="82" d="100"/>
        </p:scale>
        <p:origin x="55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2/23/2026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2/23/2026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17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4000" contrast="60000"/>
                    </a14:imgEffect>
                    <a14:imgEffect>
                      <a14:colorTemperature colorTemp="1054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550" b="8386"/>
          <a:stretch>
            <a:fillRect/>
          </a:stretch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21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21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7000" contrast="5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/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/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/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/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/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/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/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/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/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2000" contrast="-17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406" r="17667" b="23487"/>
          <a:stretch>
            <a:fillRect/>
          </a:stretch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21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/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/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210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21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6768" y="1411558"/>
            <a:ext cx="6185282" cy="3427502"/>
          </a:xfrm>
        </p:spPr>
        <p:txBody>
          <a:bodyPr/>
          <a:lstStyle/>
          <a:p>
            <a:r>
              <a:rPr lang="en-GB" dirty="0"/>
              <a:t>Seasonal Trends and Driving Factors of Extreme Temperature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altLang="zh-CN" dirty="0"/>
              <a:t>Group 3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>
          <a:xfrm>
            <a:off x="795528" y="4684902"/>
            <a:ext cx="3822192" cy="2331720"/>
          </a:xfrm>
        </p:spPr>
        <p:txBody>
          <a:bodyPr/>
          <a:lstStyle/>
          <a:p>
            <a:r>
              <a:rPr lang="en-GB" b="1" dirty="0"/>
              <a:t>W</a:t>
            </a:r>
            <a:r>
              <a:rPr lang="en-US" altLang="zh-CN" b="1" dirty="0"/>
              <a:t>hy deleted:</a:t>
            </a:r>
            <a:endParaRPr lang="en-GB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Eliminate multicollinearity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Handle redundancy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Enhance the clarity of analysis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75870" y="4582829"/>
            <a:ext cx="6718721" cy="199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GB" b="1" dirty="0"/>
              <a:t>Insights: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Water Vapor Mixing Ratio is always dominant.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Net Solar Radiation shows a strong correlation in spring and autumn, but a negative one in winter.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Total Precipitation and wind become key factors in winter.</a:t>
            </a:r>
            <a:endParaRPr lang="zh-CN" alt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911629"/>
              </p:ext>
            </p:extLst>
          </p:nvPr>
        </p:nvGraphicFramePr>
        <p:xfrm>
          <a:off x="795528" y="559469"/>
          <a:ext cx="10799063" cy="402336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142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Spring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Summer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Autumn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Winter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0" dirty="0"/>
                        <a:t>Urban Maximum Temperature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Net Longwave Radiation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-0.01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Net Solar Radiation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Total Precipitation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Water Vapor Mixing Ratio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Zonal Wind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Meridional Wind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795528" y="1254411"/>
            <a:ext cx="10799063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134790" y="97804"/>
            <a:ext cx="5922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+mj-lt"/>
              </a:rPr>
              <a:t>Correlation Coefficient</a:t>
            </a:r>
            <a:endParaRPr lang="zh-CN" altLang="en-US" sz="2400" dirty="0">
              <a:latin typeface="+mj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98E0322-4917-BA02-1A04-9CA77A2F0262}"/>
              </a:ext>
            </a:extLst>
          </p:cNvPr>
          <p:cNvSpPr/>
          <p:nvPr/>
        </p:nvSpPr>
        <p:spPr>
          <a:xfrm>
            <a:off x="717989" y="3176339"/>
            <a:ext cx="10954139" cy="711544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19617C2-3CBF-EE5F-95A3-922C5C19F00E}"/>
              </a:ext>
            </a:extLst>
          </p:cNvPr>
          <p:cNvSpPr/>
          <p:nvPr/>
        </p:nvSpPr>
        <p:spPr>
          <a:xfrm>
            <a:off x="717988" y="2117322"/>
            <a:ext cx="10954139" cy="711544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F7AC2B-4D09-6C10-F879-A7B556E84909}"/>
              </a:ext>
            </a:extLst>
          </p:cNvPr>
          <p:cNvSpPr/>
          <p:nvPr/>
        </p:nvSpPr>
        <p:spPr>
          <a:xfrm>
            <a:off x="9405257" y="2752534"/>
            <a:ext cx="1156996" cy="494523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1F67460-5844-840E-8E5F-8828FCD06D5B}"/>
              </a:ext>
            </a:extLst>
          </p:cNvPr>
          <p:cNvSpPr/>
          <p:nvPr/>
        </p:nvSpPr>
        <p:spPr>
          <a:xfrm>
            <a:off x="9405257" y="3778903"/>
            <a:ext cx="1156996" cy="864294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7" grpId="0" animBg="1"/>
      <p:bldP spid="7" grpId="1" animBg="1"/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89207" y="131327"/>
            <a:ext cx="9436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Correlation</a:t>
            </a:r>
            <a:r>
              <a:rPr lang="zh-CN" altLang="en-US" dirty="0">
                <a:latin typeface="+mj-lt"/>
              </a:rPr>
              <a:t> </a:t>
            </a:r>
            <a:r>
              <a:rPr lang="en-US" dirty="0">
                <a:latin typeface="+mj-lt"/>
              </a:rPr>
              <a:t>Coefficient</a:t>
            </a:r>
            <a:r>
              <a:rPr lang="zh-CN" altLang="en-US" dirty="0">
                <a:latin typeface="+mj-lt"/>
              </a:rPr>
              <a:t> </a:t>
            </a:r>
            <a:r>
              <a:rPr lang="en-US" dirty="0">
                <a:latin typeface="+mj-lt"/>
              </a:rPr>
              <a:t>Heat Map</a:t>
            </a:r>
          </a:p>
          <a:p>
            <a:endParaRPr lang="zh-CN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47" y="480923"/>
            <a:ext cx="6568701" cy="624575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4747" y="2005429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10"/>
          <p:cNvSpPr/>
          <p:nvPr/>
        </p:nvSpPr>
        <p:spPr>
          <a:xfrm>
            <a:off x="3729097" y="2005429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/>
          <p:cNvSpPr/>
          <p:nvPr/>
        </p:nvSpPr>
        <p:spPr>
          <a:xfrm>
            <a:off x="400681" y="5138928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3829681" y="5136036"/>
            <a:ext cx="2764797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7973568" y="777658"/>
            <a:ext cx="32004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 err="1"/>
              <a:t>Cattiaux</a:t>
            </a:r>
            <a:r>
              <a:rPr lang="en-GB" altLang="zh-CN" dirty="0"/>
              <a:t> explained that extreme winter temperatures in Europe are more influenced by atmospheric circulation than by local radiation, leading to a low correlation with radiation but a high correlation with wind direction and water vapor in winter.</a:t>
            </a:r>
          </a:p>
          <a:p>
            <a:endParaRPr lang="en-GB" altLang="zh-CN" dirty="0"/>
          </a:p>
          <a:p>
            <a:r>
              <a:rPr lang="en-GB" altLang="zh-CN" sz="1600" i="1" dirty="0">
                <a:solidFill>
                  <a:srgbClr val="FF0000"/>
                </a:solidFill>
              </a:rPr>
              <a:t>Reference</a:t>
            </a:r>
          </a:p>
          <a:p>
            <a:r>
              <a:rPr lang="en-GB" altLang="zh-CN" sz="1600" i="1" dirty="0" err="1">
                <a:solidFill>
                  <a:srgbClr val="FF0000"/>
                </a:solidFill>
              </a:rPr>
              <a:t>Cattiaux</a:t>
            </a:r>
            <a:r>
              <a:rPr lang="en-GB" altLang="zh-CN" sz="1600" i="1" dirty="0">
                <a:solidFill>
                  <a:srgbClr val="FF0000"/>
                </a:solidFill>
              </a:rPr>
              <a:t>, J., </a:t>
            </a:r>
            <a:r>
              <a:rPr lang="en-GB" altLang="zh-CN" sz="1600" i="1" dirty="0" err="1">
                <a:solidFill>
                  <a:srgbClr val="FF0000"/>
                </a:solidFill>
              </a:rPr>
              <a:t>Vautard</a:t>
            </a:r>
            <a:r>
              <a:rPr lang="en-GB" altLang="zh-CN" sz="1600" i="1" dirty="0">
                <a:solidFill>
                  <a:srgbClr val="FF0000"/>
                </a:solidFill>
              </a:rPr>
              <a:t>, R., </a:t>
            </a:r>
            <a:r>
              <a:rPr lang="en-GB" altLang="zh-CN" sz="1600" i="1" dirty="0" err="1">
                <a:solidFill>
                  <a:srgbClr val="FF0000"/>
                </a:solidFill>
              </a:rPr>
              <a:t>Cassou</a:t>
            </a:r>
            <a:r>
              <a:rPr lang="en-GB" altLang="zh-CN" sz="1600" i="1" dirty="0">
                <a:solidFill>
                  <a:srgbClr val="FF0000"/>
                </a:solidFill>
              </a:rPr>
              <a:t>, C., </a:t>
            </a:r>
            <a:r>
              <a:rPr lang="en-GB" altLang="zh-CN" sz="1600" i="1" dirty="0" err="1">
                <a:solidFill>
                  <a:srgbClr val="FF0000"/>
                </a:solidFill>
              </a:rPr>
              <a:t>Yiou</a:t>
            </a:r>
            <a:r>
              <a:rPr lang="en-GB" altLang="zh-CN" sz="1600" i="1" dirty="0">
                <a:solidFill>
                  <a:srgbClr val="FF0000"/>
                </a:solidFill>
              </a:rPr>
              <a:t>, P., Masson-Delmotte, V. and </a:t>
            </a:r>
            <a:r>
              <a:rPr lang="en-GB" altLang="zh-CN" sz="1600" i="1" dirty="0" err="1">
                <a:solidFill>
                  <a:srgbClr val="FF0000"/>
                </a:solidFill>
              </a:rPr>
              <a:t>Codron</a:t>
            </a:r>
            <a:r>
              <a:rPr lang="en-GB" altLang="zh-CN" sz="1600" i="1" dirty="0">
                <a:solidFill>
                  <a:srgbClr val="FF0000"/>
                </a:solidFill>
              </a:rPr>
              <a:t>, F. (2010). Winter 2010 in Europe: A cold extreme in a warming climate. Geophysical Research Letters, 37(20), pp. 1-6.</a:t>
            </a:r>
            <a:endParaRPr lang="zh-CN" altLang="en-US" sz="1600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067" y="0"/>
            <a:ext cx="10440287" cy="939864"/>
          </a:xfrm>
        </p:spPr>
        <p:txBody>
          <a:bodyPr/>
          <a:lstStyle/>
          <a:p>
            <a:r>
              <a:rPr lang="en-US" altLang="zh-CN" dirty="0"/>
              <a:t>Visualization</a:t>
            </a:r>
            <a:br>
              <a:rPr lang="en-US" dirty="0"/>
            </a:b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11" y="1311435"/>
            <a:ext cx="5639462" cy="44843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96304" y="1506798"/>
            <a:ext cx="423672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Spring has the highest proportion of extremes</a:t>
            </a: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Autumn has the lowest</a:t>
            </a:r>
            <a:r>
              <a:rPr lang="en-US" altLang="en-GB" dirty="0"/>
              <a:t> </a:t>
            </a:r>
            <a:r>
              <a:rPr lang="en-GB" dirty="0">
                <a:sym typeface="+mn-ea"/>
              </a:rPr>
              <a:t>proportion of extremes</a:t>
            </a:r>
            <a:endParaRPr lang="en-GB" dirty="0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Temperature distribution is not uniform across seasons</a:t>
            </a:r>
          </a:p>
          <a:p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9095" y="685165"/>
            <a:ext cx="7266305" cy="953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Seasonal Distribution of Extreme Temperature Frequency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13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463" y="277164"/>
            <a:ext cx="5277121" cy="40007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rcRect b="4656"/>
          <a:stretch>
            <a:fillRect/>
          </a:stretch>
        </p:blipFill>
        <p:spPr>
          <a:xfrm>
            <a:off x="284480" y="167640"/>
            <a:ext cx="5147310" cy="46418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726430" y="4809490"/>
            <a:ext cx="6892925" cy="1673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indent="0">
              <a:buFont typeface="Arial" panose="020B0604020202020204" pitchFamily="34" charset="0"/>
              <a:buNone/>
            </a:pPr>
            <a:r>
              <a:rPr lang="en-US" altLang="zh-CN" dirty="0"/>
              <a:t> </a:t>
            </a:r>
          </a:p>
          <a:p>
            <a:pPr lvl="0" indent="0">
              <a:buFont typeface="Arial" panose="020B0604020202020204" pitchFamily="34" charset="0"/>
              <a:buNone/>
            </a:pPr>
            <a:r>
              <a:rPr lang="en-US" altLang="zh-CN" dirty="0"/>
              <a:t>• Summer: Right-shifted distribution</a:t>
            </a:r>
          </a:p>
          <a:p>
            <a:pPr lvl="0" indent="0">
              <a:buFont typeface="Arial" panose="020B0604020202020204" pitchFamily="34" charset="0"/>
              <a:buNone/>
            </a:pPr>
            <a:r>
              <a:rPr lang="en-US" altLang="zh-CN" dirty="0"/>
              <a:t> </a:t>
            </a:r>
            <a:r>
              <a:rPr lang="en-US" altLang="en-US" dirty="0"/>
              <a:t>→</a:t>
            </a:r>
            <a:r>
              <a:rPr lang="en-US" altLang="zh-CN" dirty="0"/>
              <a:t>higher probability of extremes.</a:t>
            </a:r>
          </a:p>
          <a:p>
            <a:pPr lv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lvl="0" indent="0">
              <a:buFont typeface="Arial" panose="020B0604020202020204" pitchFamily="34" charset="0"/>
              <a:buNone/>
            </a:pPr>
            <a:r>
              <a:rPr lang="en-US" altLang="zh-CN" dirty="0"/>
              <a:t>• Autumn: Moderate distribution despite variability</a:t>
            </a:r>
          </a:p>
          <a:p>
            <a:pPr lvl="0" indent="0">
              <a:buFont typeface="Arial" panose="020B0604020202020204" pitchFamily="34" charset="0"/>
              <a:buNone/>
            </a:pPr>
            <a:r>
              <a:rPr lang="en-US" altLang="zh-CN" dirty="0"/>
              <a:t> </a:t>
            </a:r>
            <a:r>
              <a:rPr lang="en-US" altLang="en-US" dirty="0"/>
              <a:t>→</a:t>
            </a:r>
            <a:r>
              <a:rPr lang="en-US" altLang="zh-CN" dirty="0"/>
              <a:t> fewer extremes.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84480" y="5160010"/>
            <a:ext cx="5147310" cy="1131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Autumn has the largest temperature variability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/>
              <a:t>Summer, in contrast, is relatively stable.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>
          <a:xfrm>
            <a:off x="2103120" y="4543425"/>
            <a:ext cx="7985760" cy="21113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Water vapor is highly correlated with temperature in all seasons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Solar radiation shows positive correlation in spring and summer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Solar radiation shows negative correlation in winter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Different seasons are driven by different physical mechanisms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066" y="858619"/>
            <a:ext cx="4873575" cy="37651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85900" y="25781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Driving Factor Analysis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239" y="1192023"/>
            <a:ext cx="6698119" cy="41188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5231" y="974218"/>
            <a:ext cx="4108704" cy="42520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08125" y="5473700"/>
            <a:ext cx="95173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Spring &amp; Summer: higher moisture and radiation during extremes</a:t>
            </a:r>
            <a:endParaRPr lang="zh-CN" altLang="zh-CN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Autumn: greater overlap between extreme and normal days</a:t>
            </a:r>
            <a:endParaRPr lang="zh-CN" altLang="zh-CN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Winter: weaker radiation effect, circulation influence increases</a:t>
            </a:r>
            <a:endParaRPr lang="zh-CN" altLang="zh-CN" sz="2000" dirty="0"/>
          </a:p>
          <a:p>
            <a:endParaRPr lang="zh-CN" altLang="zh-CN" sz="2000" dirty="0"/>
          </a:p>
        </p:txBody>
      </p:sp>
      <p:sp>
        <p:nvSpPr>
          <p:cNvPr id="3" name="文本框 2"/>
          <p:cNvSpPr txBox="1"/>
          <p:nvPr/>
        </p:nvSpPr>
        <p:spPr>
          <a:xfrm>
            <a:off x="1115060" y="27622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Driving Factor Analysis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64008"/>
            <a:ext cx="10122632" cy="694944"/>
          </a:xfrm>
        </p:spPr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>
          <a:xfrm>
            <a:off x="809356" y="1097280"/>
            <a:ext cx="9784080" cy="319125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Winter extremes are mainly controlled by atmospheric circulation (strong links with wind direction &amp; moisture), not local radiation.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Spring &amp; summer extremes are more energy- and moisture-driven (solar radiation + water vapor).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Autumn is a transitional season: largest temperature variability but the lowest proportion of extremes.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b="1" dirty="0"/>
              <a:t>Using a single year-round model can hide winter’s circulation signal — seasonal approaches are needed.</a:t>
            </a:r>
          </a:p>
          <a:p>
            <a:r>
              <a:rPr lang="en-GB" altLang="zh-CN" sz="1600" i="1" dirty="0">
                <a:solidFill>
                  <a:srgbClr val="FF0000"/>
                </a:solidFill>
              </a:rPr>
              <a:t>Reference: </a:t>
            </a:r>
            <a:r>
              <a:rPr lang="en-GB" altLang="zh-CN" sz="1600" i="1" dirty="0" err="1">
                <a:solidFill>
                  <a:srgbClr val="FF0000"/>
                </a:solidFill>
              </a:rPr>
              <a:t>Cattiaux</a:t>
            </a:r>
            <a:r>
              <a:rPr lang="en-GB" altLang="zh-CN" sz="1600" i="1" dirty="0">
                <a:solidFill>
                  <a:srgbClr val="FF0000"/>
                </a:solidFill>
              </a:rPr>
              <a:t> et al. (2010), Geophysical Research Letters. J. </a:t>
            </a:r>
            <a:r>
              <a:rPr lang="en-GB" altLang="zh-CN" sz="1600" i="1" dirty="0" err="1">
                <a:solidFill>
                  <a:srgbClr val="FF0000"/>
                </a:solidFill>
              </a:rPr>
              <a:t>Cattiaux</a:t>
            </a:r>
            <a:r>
              <a:rPr lang="en-GB" altLang="zh-CN" sz="1600" i="1" dirty="0">
                <a:solidFill>
                  <a:srgbClr val="FF0000"/>
                </a:solidFill>
              </a:rPr>
              <a:t> Geophysical Research Letters</a:t>
            </a:r>
          </a:p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Placeholder 22" descr="View of city skyscrapers looking up"/>
          <p:cNvPicPr>
            <a:picLocks noChangeAspect="1"/>
          </p:cNvPicPr>
          <p:nvPr/>
        </p:nvPicPr>
        <p:blipFill>
          <a:blip r:embed="rId2"/>
          <a:srcRect l="523" r="523"/>
          <a:stretch>
            <a:fillRect/>
          </a:stretch>
        </p:blipFill>
        <p:spPr>
          <a:xfrm>
            <a:off x="1" y="4789103"/>
            <a:ext cx="2560320" cy="2068898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</p:pic>
      <p:sp>
        <p:nvSpPr>
          <p:cNvPr id="7" name="Oval 6"/>
          <p:cNvSpPr/>
          <p:nvPr/>
        </p:nvSpPr>
        <p:spPr>
          <a:xfrm>
            <a:off x="2357034" y="528223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1079" y="1321676"/>
            <a:ext cx="5029200" cy="973691"/>
          </a:xfrm>
        </p:spPr>
        <p:txBody>
          <a:bodyPr/>
          <a:lstStyle/>
          <a:p>
            <a:r>
              <a:rPr lang="en-US" dirty="0"/>
              <a:t>Content overview</a:t>
            </a:r>
          </a:p>
        </p:txBody>
      </p:sp>
      <p:pic>
        <p:nvPicPr>
          <p:cNvPr id="5" name="Picture Placeholder 4" descr="Close-up of skyscrapers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>
            <a:fillRect/>
          </a:stretch>
        </p:blipFill>
        <p:spPr>
          <a:xfrm>
            <a:off x="355444" y="653460"/>
            <a:ext cx="4597556" cy="5549900"/>
          </a:xfr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428421" y="2789142"/>
            <a:ext cx="4834517" cy="3108960"/>
          </a:xfrm>
        </p:spPr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altLang="zh-CN" b="1" dirty="0"/>
              <a:t>Data Preprocessing</a:t>
            </a:r>
            <a:endParaRPr lang="en-US" dirty="0"/>
          </a:p>
          <a:p>
            <a:r>
              <a:rPr lang="en-US" b="1" dirty="0"/>
              <a:t>Correlation Analysis</a:t>
            </a:r>
            <a:endParaRPr lang="en-US" dirty="0"/>
          </a:p>
          <a:p>
            <a:r>
              <a:rPr lang="en-US" altLang="zh-CN" b="1" dirty="0"/>
              <a:t>Visualization </a:t>
            </a:r>
          </a:p>
          <a:p>
            <a:r>
              <a:rPr lang="en-US" b="1" dirty="0"/>
              <a:t>Conclusion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60761" y="653460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935878" y="3092287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View of city skyscrapers looking up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>
            <a:fillRect/>
          </a:stretch>
        </p:blipFill>
        <p:spPr>
          <a:xfrm>
            <a:off x="0" y="3159126"/>
            <a:ext cx="4577463" cy="3698875"/>
          </a:xfrm>
        </p:spPr>
      </p:pic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t>3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592729" y="1223636"/>
            <a:ext cx="7915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cap="all" spc="600" dirty="0">
                <a:solidFill>
                  <a:srgbClr val="36393B"/>
                </a:solidFill>
                <a:latin typeface="+mj-lt"/>
                <a:ea typeface="+mj-ea"/>
              </a:rPr>
              <a:t>Research </a:t>
            </a:r>
            <a:r>
              <a:rPr kumimoji="0" lang="en-US" altLang="zh-CN" sz="2400" b="1" i="0" u="none" strike="noStrike" kern="1200" cap="all" spc="600" normalizeH="0" baseline="0" noProof="0" dirty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+mj-lt"/>
                <a:ea typeface="+mj-ea"/>
              </a:rPr>
              <a:t>questions:</a:t>
            </a:r>
          </a:p>
          <a:p>
            <a:r>
              <a:rPr lang="en-US" altLang="zh-CN" sz="2400" dirty="0"/>
              <a:t>Do the formation mechanisms of extreme temperatures differ across seasons, and what are the dominant driving factors in each season?</a:t>
            </a:r>
            <a:endParaRPr lang="zh-CN" altLang="zh-CN" sz="2400" dirty="0"/>
          </a:p>
          <a:p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81346" y="216178"/>
            <a:ext cx="4870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cap="all" spc="600" dirty="0">
                <a:solidFill>
                  <a:srgbClr val="36393B"/>
                </a:solidFill>
                <a:latin typeface="Arial Black" panose="020B0A04020102020204"/>
                <a:ea typeface="+mj-ea"/>
              </a:rPr>
              <a:t>Introduction</a:t>
            </a:r>
            <a:endParaRPr lang="en-US" sz="32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43803" y="3123646"/>
            <a:ext cx="6475446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Why this topic matter?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 reveal the seasonal differences in extreme temperature mechanisms. Using a single model to explain extreme temperatures throughout the year may mask the importance of some climate factors for different seasons.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 enable more accurate prediction of extreme temperatures in different seasons.</a:t>
            </a:r>
            <a:endParaRPr lang="zh-CN" altLang="zh-CN" dirty="0"/>
          </a:p>
          <a:p>
            <a:endParaRPr lang="zh-CN" altLang="en-US" sz="2400" dirty="0">
              <a:latin typeface="+mj-lt"/>
            </a:endParaRPr>
          </a:p>
        </p:txBody>
      </p:sp>
      <p:pic>
        <p:nvPicPr>
          <p:cNvPr id="2050" name="Picture 2" descr="The Earth's Climate Syst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55452"/>
            <a:ext cx="4858809" cy="380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51676" y="829399"/>
            <a:ext cx="630726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Northwich Climate Overview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Located in the low-lying plain of northwestern England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Temperate maritime climate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Annual mean temperature: </a:t>
            </a:r>
            <a:r>
              <a:rPr lang="en-GB" sz="2400" b="1" dirty="0"/>
              <a:t>10–11 °C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Annual precipitation: </a:t>
            </a:r>
            <a:r>
              <a:rPr lang="en-GB" sz="2400" b="1" dirty="0"/>
              <a:t>800–900 mm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Relative humidity: </a:t>
            </a:r>
            <a:r>
              <a:rPr lang="en-GB" sz="2400" b="1" dirty="0"/>
              <a:t>70–85%</a:t>
            </a:r>
            <a:endParaRPr lang="en-GB" sz="2400" dirty="0"/>
          </a:p>
          <a:p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195241"/>
            <a:ext cx="38196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STUDY</a:t>
            </a:r>
            <a:r>
              <a:rPr lang="zh-CN" altLang="en-US" sz="3200" dirty="0">
                <a:latin typeface="+mj-lt"/>
              </a:rPr>
              <a:t> </a:t>
            </a:r>
            <a:r>
              <a:rPr lang="en-US" altLang="zh-CN" sz="3200" dirty="0">
                <a:latin typeface="+mj-lt"/>
              </a:rPr>
              <a:t>AREA</a:t>
            </a:r>
            <a:endParaRPr lang="zh-CN" altLang="en-US" sz="3200" dirty="0">
              <a:latin typeface="+mj-lt"/>
            </a:endParaRPr>
          </a:p>
          <a:p>
            <a:endParaRPr lang="zh-CN" alt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616" y="3429001"/>
            <a:ext cx="3434290" cy="34171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759" y="608879"/>
            <a:ext cx="6839712" cy="559538"/>
          </a:xfrm>
        </p:spPr>
        <p:txBody>
          <a:bodyPr anchor="b"/>
          <a:lstStyle/>
          <a:p>
            <a:r>
              <a:rPr lang="en-US" dirty="0"/>
              <a:t>Dataset Overview</a:t>
            </a:r>
            <a:r>
              <a:rPr lang="zh-CN" altLang="en-US" dirty="0"/>
              <a:t>（</a:t>
            </a:r>
            <a:r>
              <a:rPr lang="en-US" altLang="zh-CN" dirty="0"/>
              <a:t>lens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Text Placeholder 10"/>
          <p:cNvSpPr txBox="1"/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/>
          <p:cNvSpPr txBox="1"/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0493013"/>
              </p:ext>
            </p:extLst>
          </p:nvPr>
        </p:nvGraphicFramePr>
        <p:xfrm>
          <a:off x="625151" y="1250301"/>
          <a:ext cx="10719463" cy="51504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1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0081">
                  <a:extLst>
                    <a:ext uri="{9D8B030D-6E8A-4147-A177-3AD203B41FA5}">
                      <a16:colId xmlns:a16="http://schemas.microsoft.com/office/drawing/2014/main" val="781786851"/>
                    </a:ext>
                  </a:extLst>
                </a:gridCol>
                <a:gridCol w="2901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64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41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Field Name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600" kern="100" dirty="0">
                          <a:effectLst/>
                          <a:latin typeface="Aptos" panose="020B0004020202020204" pitchFamily="34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Unit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Long Name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Description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90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Time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Time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Date and time of observation.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TREFMXAV_U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Urban Maximum Temperature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Daily maximum 2-meter air temperature over urban areas.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22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TREFHT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Air Temperature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Air temperature at 2-meter height.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FLNS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W/m2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Net Longwave Radiation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Net longwave radiation flux at the surface.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1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FSNS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W/m2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Net Solar Radiation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Net shortwave radiation flux at the surface.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PRECT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Total Precipitation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Total precipitation rate including liquid and ice.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94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PRSN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Snowfall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Snowfall precipitation rate.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QBOT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kg/kg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Water Vapor Mixing Ratio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Water vapor mixing ratio at the lowest model level.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UBOT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Zonal Wind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East–west wind speed at the lowest model level.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877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VBOT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4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US" sz="14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>
                          <a:effectLst/>
                        </a:rPr>
                        <a:t>Meridional Wind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kern="100" dirty="0">
                          <a:effectLst/>
                        </a:rPr>
                        <a:t>North–south wind speed at the lowest model level.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383" y="2217106"/>
            <a:ext cx="4150502" cy="635821"/>
          </a:xfrm>
        </p:spPr>
        <p:txBody>
          <a:bodyPr/>
          <a:lstStyle/>
          <a:p>
            <a:r>
              <a:rPr lang="en-US" dirty="0"/>
              <a:t>Analytical tools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Pandas</a:t>
            </a:r>
          </a:p>
          <a:p>
            <a:r>
              <a:rPr lang="en-US" sz="2400" dirty="0"/>
              <a:t>Seaborn</a:t>
            </a:r>
          </a:p>
          <a:p>
            <a:r>
              <a:rPr lang="en-US" sz="2400" dirty="0"/>
              <a:t>Matplotlib</a:t>
            </a:r>
          </a:p>
          <a:p>
            <a:r>
              <a:rPr lang="en-US" altLang="zh-CN" sz="2400" dirty="0" err="1"/>
              <a:t>Jupyter</a:t>
            </a:r>
            <a:r>
              <a:rPr lang="en-US" altLang="zh-CN" sz="2400" dirty="0"/>
              <a:t> Notebook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772" y="780249"/>
            <a:ext cx="7370180" cy="49134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altLang="zh-CN" dirty="0"/>
              <a:t>Data </a:t>
            </a:r>
            <a:r>
              <a:rPr lang="en-US" altLang="zh-CN" dirty="0" err="1"/>
              <a:t>PREprocessing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Converted time column to datetime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Classified data into four seasons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Standardized variable names (header cleaning)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Checked and handled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Defined seasonal extremes using 95% threshold</a:t>
            </a:r>
          </a:p>
          <a:p>
            <a:endParaRPr lang="en-US" dirty="0"/>
          </a:p>
        </p:txBody>
      </p:sp>
      <p:pic>
        <p:nvPicPr>
          <p:cNvPr id="32" name="Picture Placeholder 31" descr="Close up of skyscrapers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>
            <a:fillRect/>
          </a:stretch>
        </p:blipFill>
        <p:spPr>
          <a:xfrm>
            <a:off x="6510396" y="2409778"/>
            <a:ext cx="5297556" cy="335942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t>7</a:t>
            </a:fld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altLang="zh-CN" dirty="0"/>
              <a:t>Data </a:t>
            </a:r>
            <a:r>
              <a:rPr lang="en-US" altLang="zh-CN" dirty="0" err="1"/>
              <a:t>PREprocessing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50392" y="1517904"/>
            <a:ext cx="7251192" cy="52578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Definition of Extreme Temperature: Statistical outliers with low probability, exceeding the 95% confidence interval in the sequence of a region’s historical and future predicted temperatures.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same relative threshold is adopted to judge extreme weather in </a:t>
            </a:r>
            <a:r>
              <a:rPr lang="en-US" sz="2000" b="1" dirty="0" err="1"/>
              <a:t>Khaiwal</a:t>
            </a:r>
            <a:r>
              <a:rPr lang="en-US" sz="2000" b="1" dirty="0"/>
              <a:t>, R and Larsen, S.H’s research.</a:t>
            </a:r>
            <a:endParaRPr lang="zh-CN" altLang="en-US" sz="2000" b="1" dirty="0"/>
          </a:p>
          <a:p>
            <a:endParaRPr lang="en-US" dirty="0"/>
          </a:p>
          <a:p>
            <a:r>
              <a:rPr lang="en-US" sz="1600" dirty="0">
                <a:solidFill>
                  <a:srgbClr val="FF0000"/>
                </a:solidFill>
              </a:rPr>
              <a:t>References:</a:t>
            </a:r>
          </a:p>
          <a:p>
            <a:r>
              <a:rPr lang="en-US" sz="1600" i="1" dirty="0" err="1">
                <a:solidFill>
                  <a:srgbClr val="FF0000"/>
                </a:solidFill>
              </a:rPr>
              <a:t>Khaiwal</a:t>
            </a:r>
            <a:r>
              <a:rPr lang="en-US" sz="1600" i="1" dirty="0">
                <a:solidFill>
                  <a:srgbClr val="FF0000"/>
                </a:solidFill>
              </a:rPr>
              <a:t>, R., Chauhan, P., Bhardwaj, S., Kumar, A. &amp; Mor, S. (2026). Extreme temperature events and their relationship with excess all-cause mortality in Chandigarh, India. Scientific Reports, 16(1), 4113.</a:t>
            </a:r>
          </a:p>
          <a:p>
            <a:r>
              <a:rPr lang="en-US" sz="1600" i="1" dirty="0">
                <a:solidFill>
                  <a:srgbClr val="FF0000"/>
                </a:solidFill>
              </a:rPr>
              <a:t>Larsen, S.H. &amp; Nicholls, N. (2012). Addendum to Larsen and Nicholls 2012. Australian Meteorological and Oceanographic Journal, 62(2), 115.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pic>
        <p:nvPicPr>
          <p:cNvPr id="32" name="Picture Placeholder 31" descr="Close up of skyscrapers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>
            <a:fillRect/>
          </a:stretch>
        </p:blipFill>
        <p:spPr>
          <a:xfrm>
            <a:off x="8579050" y="3721608"/>
            <a:ext cx="3228901" cy="204759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>
          <a:xfrm>
            <a:off x="1914144" y="980244"/>
            <a:ext cx="10085832" cy="448056"/>
          </a:xfrm>
        </p:spPr>
        <p:txBody>
          <a:bodyPr/>
          <a:lstStyle/>
          <a:p>
            <a:r>
              <a:rPr lang="en-US" sz="2000" b="1" dirty="0"/>
              <a:t>Extreme temperature events account for approximately 5% of the total data volume.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49808" y="219456"/>
            <a:ext cx="399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DATA FILTERING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819" y="1677940"/>
            <a:ext cx="6624361" cy="496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A0E3FE2-6B9B-4C9A-84D9-AD118750DE60}">
  <ds:schemaRefs/>
</ds:datastoreItem>
</file>

<file path=customXml/itemProps2.xml><?xml version="1.0" encoding="utf-8"?>
<ds:datastoreItem xmlns:ds="http://schemas.openxmlformats.org/officeDocument/2006/customXml" ds:itemID="{F6D4D42E-C7BD-4080-9A83-56BA58F91A94}">
  <ds:schemaRefs/>
</ds:datastoreItem>
</file>

<file path=customXml/itemProps3.xml><?xml version="1.0" encoding="utf-8"?>
<ds:datastoreItem xmlns:ds="http://schemas.openxmlformats.org/officeDocument/2006/customXml" ds:itemID="{4CD1C4F3-182B-4FFD-86F3-85933C0520B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56</TotalTime>
  <Words>932</Words>
  <Application>Microsoft Office PowerPoint</Application>
  <PresentationFormat>宽屏</PresentationFormat>
  <Paragraphs>190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黑体</vt:lpstr>
      <vt:lpstr>Aptos</vt:lpstr>
      <vt:lpstr>Arial</vt:lpstr>
      <vt:lpstr>Arial Black</vt:lpstr>
      <vt:lpstr>Avenir Next LT Pro</vt:lpstr>
      <vt:lpstr>Avenir Next LT Pro Light</vt:lpstr>
      <vt:lpstr>Calibri</vt:lpstr>
      <vt:lpstr>Custom</vt:lpstr>
      <vt:lpstr>Seasonal Trends and Driving Factors of Extreme Temperatures</vt:lpstr>
      <vt:lpstr>Content overview</vt:lpstr>
      <vt:lpstr>PowerPoint 演示文稿</vt:lpstr>
      <vt:lpstr>PowerPoint 演示文稿</vt:lpstr>
      <vt:lpstr>Dataset Overview（lens）</vt:lpstr>
      <vt:lpstr>Analytical tools</vt:lpstr>
      <vt:lpstr>Data PREprocessing</vt:lpstr>
      <vt:lpstr>Data PREprocessing</vt:lpstr>
      <vt:lpstr>PowerPoint 演示文稿</vt:lpstr>
      <vt:lpstr>PowerPoint 演示文稿</vt:lpstr>
      <vt:lpstr>PowerPoint 演示文稿</vt:lpstr>
      <vt:lpstr>Visualization </vt:lpstr>
      <vt:lpstr>PowerPoint 演示文稿</vt:lpstr>
      <vt:lpstr>PowerPoint 演示文稿</vt:lpstr>
      <vt:lpstr>PowerPoint 演示文稿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Janice Lam</dc:creator>
  <cp:lastModifiedBy>Jing Chen</cp:lastModifiedBy>
  <cp:revision>15</cp:revision>
  <dcterms:created xsi:type="dcterms:W3CDTF">2026-02-20T18:26:00Z</dcterms:created>
  <dcterms:modified xsi:type="dcterms:W3CDTF">2026-02-23T16:15:32Z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ICV">
    <vt:lpwstr>AC6D9FA307364AA99C692274BE6234D6_12</vt:lpwstr>
  </property>
  <property fmtid="{D5CDD505-2E9C-101B-9397-08002B2CF9AE}" pid="5" name="KSOProductBuildVer">
    <vt:lpwstr>2052-12.1.0.19302</vt:lpwstr>
  </property>
</Properties>
</file>